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6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D7444-3E50-4537-ADFF-D294D471381E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E8DA-2540-4569-9DCA-D2B47D70F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4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D7444-3E50-4537-ADFF-D294D471381E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E8DA-2540-4569-9DCA-D2B47D70F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08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D7444-3E50-4537-ADFF-D294D471381E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E8DA-2540-4569-9DCA-D2B47D70F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574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D7444-3E50-4537-ADFF-D294D471381E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E8DA-2540-4569-9DCA-D2B47D70F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77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D7444-3E50-4537-ADFF-D294D471381E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E8DA-2540-4569-9DCA-D2B47D70F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40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D7444-3E50-4537-ADFF-D294D471381E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E8DA-2540-4569-9DCA-D2B47D70F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277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D7444-3E50-4537-ADFF-D294D471381E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E8DA-2540-4569-9DCA-D2B47D70F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49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D7444-3E50-4537-ADFF-D294D471381E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E8DA-2540-4569-9DCA-D2B47D70F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73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D7444-3E50-4537-ADFF-D294D471381E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E8DA-2540-4569-9DCA-D2B47D70F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022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D7444-3E50-4537-ADFF-D294D471381E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E8DA-2540-4569-9DCA-D2B47D70F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958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D7444-3E50-4537-ADFF-D294D471381E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E8DA-2540-4569-9DCA-D2B47D70F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00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D7444-3E50-4537-ADFF-D294D471381E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2E8DA-2540-4569-9DCA-D2B47D70F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БИОФИЗИКА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109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5364" y="332655"/>
            <a:ext cx="85971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Отсюда можно найти расстояние между пластинами конденсатора, соответствующее в нашем случае толщине липидной части мембраны,</a:t>
            </a:r>
            <a:endParaRPr lang="ru-RU" dirty="0"/>
          </a:p>
        </p:txBody>
      </p:sp>
      <p:pic>
        <p:nvPicPr>
          <p:cNvPr id="5122" name="Picture 2" descr="imag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124744"/>
            <a:ext cx="4622098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95364" y="2132856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Это как раз соответствует по порядку величины толщине неполярной части бимолекулярного слоя липидов, сложенных определенным образом.</a:t>
            </a:r>
          </a:p>
          <a:p>
            <a:pPr algn="just"/>
            <a:r>
              <a:rPr lang="ru-RU" dirty="0" smtClean="0"/>
              <a:t>Однако мембрана - это не только липидный </a:t>
            </a:r>
            <a:r>
              <a:rPr lang="ru-RU" dirty="0" err="1" smtClean="0"/>
              <a:t>бислой</a:t>
            </a:r>
            <a:r>
              <a:rPr lang="ru-RU" dirty="0" smtClean="0"/>
              <a:t>. Имелись экспериментальные данные, которые свидетельствовали о том, что биологическая мембрана состоит и из белковых молекул. Например, при измерении поверхностного натяжения клеточных мембран было обнаружено, что измеренные значения коэффициента поверхностного натяжения значительно ближе к коэффициенту поверхностного натяжения на границе раздела белок-вода (около 10</a:t>
            </a:r>
            <a:r>
              <a:rPr lang="ru-RU" baseline="30000" dirty="0" smtClean="0"/>
              <a:t>-4</a:t>
            </a:r>
            <a:r>
              <a:rPr lang="ru-RU" dirty="0" smtClean="0"/>
              <a:t> Н/м), нежели на границе раздела липид- вода (около 10</a:t>
            </a:r>
            <a:r>
              <a:rPr lang="ru-RU" baseline="30000" dirty="0" smtClean="0"/>
              <a:t>-2</a:t>
            </a:r>
            <a:r>
              <a:rPr lang="ru-RU" dirty="0" smtClean="0"/>
              <a:t> Н/м). Эти противоречия экспериментальным результатам были устранены </a:t>
            </a:r>
            <a:r>
              <a:rPr lang="ru-RU" dirty="0" err="1" smtClean="0"/>
              <a:t>Даниелли</a:t>
            </a:r>
            <a:r>
              <a:rPr lang="ru-RU" dirty="0" smtClean="0"/>
              <a:t> и </a:t>
            </a:r>
            <a:r>
              <a:rPr lang="ru-RU" dirty="0" err="1" smtClean="0"/>
              <a:t>Девсоном</a:t>
            </a:r>
            <a:r>
              <a:rPr lang="ru-RU" dirty="0" smtClean="0"/>
              <a:t>, предложившими в 1935 г. так называемую бутербродную модель строения биологических мембран, которая с некоторыми несущественными изменениями продержалась в </a:t>
            </a:r>
            <a:r>
              <a:rPr lang="ru-RU" dirty="0" err="1" smtClean="0"/>
              <a:t>мембранологии</a:t>
            </a:r>
            <a:r>
              <a:rPr lang="ru-RU" dirty="0" smtClean="0"/>
              <a:t> в течение почти 40 лет. Согласно этой модели мембрана - трехслойная. Она образована двумя расположенными по краям слоями белковых молекул с липидным </a:t>
            </a:r>
            <a:r>
              <a:rPr lang="ru-RU" dirty="0" err="1" smtClean="0"/>
              <a:t>бислоем</a:t>
            </a:r>
            <a:r>
              <a:rPr lang="ru-RU" dirty="0" smtClean="0"/>
              <a:t> посередине; образуется нечто вроде бутерброда: липиды, наподобие масла, между двумя “ломтями” белка.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5109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-48881"/>
            <a:ext cx="864096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Однако по мере накопления экспериментальных данных пришлось в конце концов отказаться и от бутербродной модели строения биологических мембран.</a:t>
            </a:r>
          </a:p>
          <a:p>
            <a:pPr algn="just"/>
            <a:r>
              <a:rPr lang="ru-RU" dirty="0" smtClean="0"/>
              <a:t>Огромную роль в развитии представлений о строении биологических мембран сыграло все большее проникновение в биологию физических методов исследования.</a:t>
            </a:r>
          </a:p>
          <a:p>
            <a:pPr algn="just"/>
            <a:r>
              <a:rPr lang="ru-RU" dirty="0" smtClean="0"/>
              <a:t>Большую информацию о структуре мембран, о взаимном расположении атомов мембранных молекул дает рентгеноструктурный анализ, основанный на дифракции коротковолновых рентгеновских лучей на атомарных структурах. Рентгеноструктурный анализ позволяет обнаруживать упорядоченность в расположении атомов и определять параметры упорядоченных структур (например, расстояния между кристаллографическими плоскостями). Исследования дифракции рентгеновских лучей на мембране подтвердили относительно упорядоченное расположение липидных молекул в мембране - двойной молекулярный слой с более или менее параллельно расположенными </a:t>
            </a:r>
            <a:r>
              <a:rPr lang="ru-RU" dirty="0" err="1" smtClean="0"/>
              <a:t>жирнокислыми</a:t>
            </a:r>
            <a:r>
              <a:rPr lang="ru-RU" dirty="0" smtClean="0"/>
              <a:t> хвостами, дали возможность точно определить расстояние между полярной головой липидной молекулы и метальной группой в конце углеводородной цепи.</a:t>
            </a:r>
          </a:p>
          <a:p>
            <a:pPr algn="just"/>
            <a:r>
              <a:rPr lang="ru-RU" dirty="0" smtClean="0"/>
              <a:t>Наибольшие успехи в раскрытии особенностей строения биологических мембран были достигнуты в электронно-микроскопических исследованиях. Как известно, световой микроскоп не позволяет рассмотреть детали объекта, меньшие примерно половины длины световой волны (около 200 </a:t>
            </a:r>
            <a:r>
              <a:rPr lang="ru-RU" dirty="0" err="1" smtClean="0"/>
              <a:t>нм</a:t>
            </a:r>
            <a:r>
              <a:rPr lang="ru-RU" dirty="0" smtClean="0"/>
              <a:t>). В световом микроскопе можно разглядеть отдельные клетки, однако он совершенно непригоден для изучения биологических мембран, толщина которых в 20 раз меньше предела разрешения светового микроскопа. Разрешающая способность микроскопа ограничена явлением дифракции. Поэтому, чем меньше длина волны по сравнению с деталями исследуемого объекта, тем меньше искажения. Предел разрешения пропорционален длине волны.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0901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6565" y="404664"/>
            <a:ext cx="86409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В электронном микроскопе вместо светового пучка на исследуемый объект направляется пучок электронов, разогнанных до больших скоростей.</a:t>
            </a:r>
          </a:p>
          <a:p>
            <a:pPr algn="just"/>
            <a:r>
              <a:rPr lang="ru-RU" dirty="0" smtClean="0"/>
              <a:t>Известно, что электронам с высокими скоростями тоже присущи волновые свойства, в том числе явление дифракции. Однако при достаточно больших скоростях, согласно формуле де Бройля, длина волны мала и соответственно мал предел разрешения. Так, если электроны ускоряются электрическим полем с напряжением 10</a:t>
            </a:r>
            <a:r>
              <a:rPr lang="ru-RU" baseline="30000" dirty="0" smtClean="0"/>
              <a:t>5</a:t>
            </a:r>
            <a:r>
              <a:rPr lang="ru-RU" dirty="0" smtClean="0"/>
              <a:t> В, их скорость достигает 10</a:t>
            </a:r>
            <a:r>
              <a:rPr lang="ru-RU" baseline="30000" dirty="0" smtClean="0"/>
              <a:t>6</a:t>
            </a:r>
            <a:r>
              <a:rPr lang="ru-RU" dirty="0" smtClean="0"/>
              <a:t> м/с, длина волны уменьшается и предел разрешения составляет порядка 0,1 </a:t>
            </a:r>
            <a:r>
              <a:rPr lang="ru-RU" dirty="0" err="1" smtClean="0"/>
              <a:t>нм</a:t>
            </a:r>
            <a:r>
              <a:rPr lang="ru-RU" dirty="0" smtClean="0"/>
              <a:t>, что позволяет рассмотреть отдельные детали строения биологических мембран.</a:t>
            </a:r>
          </a:p>
          <a:p>
            <a:pPr algn="just"/>
            <a:r>
              <a:rPr lang="ru-RU" dirty="0" smtClean="0"/>
              <a:t>В электронном микроскопе достигается увеличение в сотни тысяч раз, что дало возможность исследовать строение клетки, клеточных органелл и биологических мембран.</a:t>
            </a:r>
          </a:p>
          <a:p>
            <a:pPr algn="just"/>
            <a:r>
              <a:rPr lang="ru-RU" dirty="0" smtClean="0"/>
              <a:t>Недостатком электронной микроскопии является деформация живого объекта в процессе исследования. Перед началом </a:t>
            </a:r>
            <a:r>
              <a:rPr lang="ru-RU" dirty="0" err="1" smtClean="0"/>
              <a:t>электронномикроскопических</a:t>
            </a:r>
            <a:r>
              <a:rPr lang="ru-RU" dirty="0" smtClean="0"/>
              <a:t> исследований клетка проходит через многие стадии предварительной обработки: обезвоживание, закрепление, ультратонкий срез, обработка препаратов веществами, хорошо рассеивающими электроны (например, золотом, серебром, осмием, марганцем и т.п.). При этом изучаемый объект значительно изменяется. Несмотря на это, успехи в изучении клетки при помощи электронного микроскопа несомненны.</a:t>
            </a:r>
          </a:p>
          <a:p>
            <a:pPr algn="just"/>
            <a:r>
              <a:rPr lang="ru-RU" dirty="0" smtClean="0"/>
              <a:t>При помощи электронной микроскопии удалось получить изображение биологических мембран, на снимках видно трехслойное строение мембраны.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1834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9673" y="188640"/>
            <a:ext cx="878497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Новая информация о строении мембраны была получена с помощью метода “замораживание-скол-травление”. По этому методу клетку охлаждают до очень низкой температуры в жидком азоте. Охлаждение проводится с очень большой скоростью (около 1000 градусов в секунду). При этом вода, содержащаяся в препарате, переходит в твердое аморфное состояние. Затем клетки раскалываются специальным ножом и помещаются в вакуум. Замерзшая вода быстро возгоняется, освобождая поверхность скола (этот процесс и называют травлением). После травления получают реплику (отпечаток со сколотой поверхности) и фотографируют в электронном микроскопе. Замороженные мембраны могут при раскалывании расщепляться в разных направлениях, в том числе и вдоль границы двух липидных </a:t>
            </a:r>
            <a:r>
              <a:rPr lang="ru-RU" dirty="0" err="1" smtClean="0"/>
              <a:t>монослоев</a:t>
            </a:r>
            <a:r>
              <a:rPr lang="ru-RU" dirty="0" smtClean="0"/>
              <a:t>, и поэтому можно видеть их внутреннее строение.</a:t>
            </a:r>
          </a:p>
          <a:p>
            <a:pPr algn="just"/>
            <a:r>
              <a:rPr lang="ru-RU" dirty="0" smtClean="0"/>
              <a:t>Было обнаружено, что имеются белковые молекулы, погруженные в липидный </a:t>
            </a:r>
            <a:r>
              <a:rPr lang="ru-RU" dirty="0" err="1" smtClean="0"/>
              <a:t>бислой</a:t>
            </a:r>
            <a:r>
              <a:rPr lang="ru-RU" dirty="0" smtClean="0"/>
              <a:t> и даже прошивающие его насквозь. Это привело к существенному изменению представлений о строении мембраны.</a:t>
            </a:r>
          </a:p>
          <a:p>
            <a:pPr algn="just"/>
            <a:r>
              <a:rPr lang="ru-RU" dirty="0" smtClean="0"/>
              <a:t>Современное представление о структуре мембраны. Совокупность результатов, полученных физическими и химическими методами исследования, дала возможность предложить новую жидкостно-мозаичную модель строения биологических мембран (</a:t>
            </a:r>
            <a:r>
              <a:rPr lang="ru-RU" dirty="0" err="1" smtClean="0"/>
              <a:t>Сингер</a:t>
            </a:r>
            <a:r>
              <a:rPr lang="ru-RU" dirty="0" smtClean="0"/>
              <a:t> и </a:t>
            </a:r>
            <a:r>
              <a:rPr lang="ru-RU" dirty="0" err="1" smtClean="0"/>
              <a:t>Никольсон</a:t>
            </a:r>
            <a:r>
              <a:rPr lang="ru-RU" dirty="0" smtClean="0"/>
              <a:t>, 1972 г.). Согласно </a:t>
            </a:r>
            <a:r>
              <a:rPr lang="ru-RU" dirty="0" err="1" smtClean="0"/>
              <a:t>Сингеру</a:t>
            </a:r>
            <a:r>
              <a:rPr lang="ru-RU" dirty="0" smtClean="0"/>
              <a:t> и </a:t>
            </a:r>
            <a:r>
              <a:rPr lang="ru-RU" dirty="0" err="1" smtClean="0"/>
              <a:t>Никольсону</a:t>
            </a:r>
            <a:r>
              <a:rPr lang="ru-RU" dirty="0" smtClean="0"/>
              <a:t>, структурную основу биологической мембраны образует двойной слой фосфолипидов, инкрустированный белками (рис. 1.2)	. Различают поверхностные (или периферические) и интегральные белки.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100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0648"/>
            <a:ext cx="6840760" cy="61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4089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3333" y="908720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Липиды находятся при физиологических условиях в жидком агрегатном состоянии. Это позволяет сравнить мембрану с фосфолипидным морем, по которому плавают белковые “айсберги”. Одним из подтверждений жидкостно-мозаичной модели является и тот факт, что, как установил химический анализ, в разных мембранах соотношение между содержанием белков и фосфолипидов сильно варьирует: в миелиновой мембране белков в 2,5 раза меньше, чем липидов, а в эритроцитах, напротив, белков в 2,5 раза больше, чем липидов. При этом, согласно современной модели, соотношение количества белков и липидов во всех мембранах должно быть примерно одинаково. Тот факт, что не вся поверхность биологической мембраны покрыта белками, показал и метод ядерного магнитного резонанса. Так, например, более чем половина поверхности мембраны кишечной палочки образована полярными головами липидов.</a:t>
            </a:r>
          </a:p>
          <a:p>
            <a:pPr algn="just"/>
            <a:r>
              <a:rPr lang="ru-RU" dirty="0" smtClean="0"/>
              <a:t>Кроме фосфолипидов и белков, в биологических мембранах содержатся и другие химические соединения. В мембранах животных клеток много холестерина (в сравнимом количестве с фосфолипидами и белками). Есть в мембранах и другие вещества, например гликолипиды, гликопротеиды.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321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620688"/>
            <a:ext cx="871296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Жидкостно-мозаичная модель строения мембраны в настоящее время общепринята. Однако, как всякая модель, она дает довольно упрощенную картину строения мембраны. В частности, обнаружено, что белковые “айсберги” не всегда свободно плавают в липидном море, а могут быть “заякорены” на внутренние (цитоплазматические) структуры клетки. К таким структурам относятся </a:t>
            </a:r>
            <a:r>
              <a:rPr lang="ru-RU" dirty="0" err="1" smtClean="0"/>
              <a:t>микрофиламенты</a:t>
            </a:r>
            <a:r>
              <a:rPr lang="ru-RU" dirty="0" smtClean="0"/>
              <a:t> и микротрубочки (рис. 1.2). Микротрубочки - полые цилиндры диаметром около 300 </a:t>
            </a:r>
            <a:r>
              <a:rPr lang="ru-RU" dirty="0" err="1" smtClean="0"/>
              <a:t>нм</a:t>
            </a:r>
            <a:r>
              <a:rPr lang="ru-RU" dirty="0" smtClean="0"/>
              <a:t> из особого белка (</a:t>
            </a:r>
            <a:r>
              <a:rPr lang="ru-RU" dirty="0" err="1" smtClean="0"/>
              <a:t>тубулина</a:t>
            </a:r>
            <a:r>
              <a:rPr lang="ru-RU" dirty="0" smtClean="0"/>
              <a:t>) играют, по-видимому, важную роль в функционировании клетки.</a:t>
            </a:r>
          </a:p>
          <a:p>
            <a:pPr algn="just"/>
            <a:r>
              <a:rPr lang="ru-RU" dirty="0" smtClean="0"/>
              <a:t>Выяснилось также, что не все липиды в мембране расположены по принципу </a:t>
            </a:r>
            <a:r>
              <a:rPr lang="ru-RU" dirty="0" err="1" smtClean="0"/>
              <a:t>бислоя</a:t>
            </a:r>
            <a:r>
              <a:rPr lang="ru-RU" dirty="0" smtClean="0"/>
              <a:t>. Физические методы исследования показали, что липидная фаза мембран содержит также участки, где липидные молекулы не образуют двойной слой.</a:t>
            </a:r>
          </a:p>
          <a:p>
            <a:pPr algn="just"/>
            <a:r>
              <a:rPr lang="ru-RU" dirty="0" smtClean="0"/>
              <a:t>Изучением сложного химического состава мембран, мембранных белков и других веществ занимается биохимия. Основная область приложения биофизики - структурная основа мембраны, а именно двойной слой фосфолипидных молекул.</a:t>
            </a:r>
          </a:p>
          <a:p>
            <a:pPr algn="just"/>
            <a:r>
              <a:rPr lang="ru-RU" dirty="0" smtClean="0"/>
              <a:t>Молекула фосфолипида лецитина содержит полярную голову (производную фосфорной кислоты) и длинный неполярный хвост (остатки жирных кислот). В голове фосфолипидной молекулы лецитин имеются две заряженные группы, расположенные на некотором расстоянии друг от друга. Два разноименных заряды, равные по абсолютной величине, образуют электрический диполь.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3363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9778" y="404664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В мембранах содержатся разные фосфолипиды. Например, в мембране эритроцитов их около 20 видов. Варьирует химическая формула полярной головы молекулы. У некоторых фосфолипидов головы кроме двух зарядов противоположного знака, создающих дипольный момент, но оставляющих молекулу в целом нейтральной, несут один некомпенсированный отрицательный заряд, вследствие чего молекула оказывается заряженной отрицательно. Углеводородные хвосты фосфолипидной молекулы содержат приблизительно 20 атомов углерода, в хвосте может быть 1-4 двойных ненасыщенных связей.</a:t>
            </a:r>
            <a:endParaRPr lang="ru-RU" dirty="0"/>
          </a:p>
        </p:txBody>
      </p:sp>
      <p:pic>
        <p:nvPicPr>
          <p:cNvPr id="7170" name="Picture 2" descr="image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58" y="2852936"/>
            <a:ext cx="8014171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8873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2849" y="1011887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Полярные головы молекул фосфолипидов - </a:t>
            </a:r>
            <a:r>
              <a:rPr lang="ru-RU" dirty="0" err="1" smtClean="0"/>
              <a:t>гидрофильны</a:t>
            </a:r>
            <a:r>
              <a:rPr lang="ru-RU" dirty="0" smtClean="0"/>
              <a:t>, а их неполярные хвосты - </a:t>
            </a:r>
            <a:r>
              <a:rPr lang="ru-RU" dirty="0" err="1" smtClean="0"/>
              <a:t>гидрофобны</a:t>
            </a:r>
            <a:r>
              <a:rPr lang="ru-RU" dirty="0" smtClean="0"/>
              <a:t>. В смеси фосфолипидов с водой </a:t>
            </a:r>
            <a:r>
              <a:rPr lang="ru-RU" dirty="0" err="1" smtClean="0"/>
              <a:t>термодинамически</a:t>
            </a:r>
            <a:r>
              <a:rPr lang="ru-RU" dirty="0" smtClean="0"/>
              <a:t> выгодно, чтобы полярные головы были погружены в состоящую из полярных молекул воду, а их неполярные хвосты были бы расположены подальше от воды. Такое расположение амфифильных (имеющих и гидрофильную, и гидрофобную части) молекул соответствует наименьшему значению энергии Гиббса по сравнению с другими возможными расположениями молекул.</a:t>
            </a:r>
          </a:p>
          <a:p>
            <a:pPr algn="just"/>
            <a:r>
              <a:rPr lang="ru-RU" dirty="0" smtClean="0"/>
              <a:t>Очень существенным является то обстоятельство, что молекулы фосфолипидов имеют два хвоста. Такая молекула в пространстве имеет форму, близкую к цилиндру (рис. 1.3). Из молекул фосфолипидов в водной среде происходит </a:t>
            </a:r>
            <a:r>
              <a:rPr lang="ru-RU" dirty="0" err="1" smtClean="0"/>
              <a:t>самосборка</a:t>
            </a:r>
            <a:r>
              <a:rPr lang="ru-RU" dirty="0" smtClean="0"/>
              <a:t> </a:t>
            </a:r>
            <a:r>
              <a:rPr lang="ru-RU" dirty="0" err="1" smtClean="0"/>
              <a:t>бислойной</a:t>
            </a:r>
            <a:r>
              <a:rPr lang="ru-RU" dirty="0" smtClean="0"/>
              <a:t> мембраны. Присутствие молекул с одним хвостом (</a:t>
            </a:r>
            <a:r>
              <a:rPr lang="ru-RU" dirty="0" err="1" smtClean="0"/>
              <a:t>лизолецитин</a:t>
            </a:r>
            <a:r>
              <a:rPr lang="ru-RU" dirty="0" smtClean="0"/>
              <a:t>), имеющих в пространстве форму, близкую к конусу, разрушает клеточные мембраны (рис. 1.4). Фосфолипидные молекулы, лишенные одного из хвостов, образуют поры в </a:t>
            </a:r>
            <a:r>
              <a:rPr lang="ru-RU" dirty="0" err="1" smtClean="0"/>
              <a:t>бислойной</a:t>
            </a:r>
            <a:r>
              <a:rPr lang="ru-RU" dirty="0" smtClean="0"/>
              <a:t> мембране, нарушается барьерная функция мембран.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3917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image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8526629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4624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ru-RU" dirty="0"/>
              <a:t>БИОФИЗИКА МЕМБРАН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36913"/>
            <a:ext cx="8229600" cy="187220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БИОЛОГИЧЕСКИЕ МЕМБРАНЫ. СТРУКТУРА, СВОЙСТВА</a:t>
            </a:r>
          </a:p>
        </p:txBody>
      </p:sp>
    </p:spTree>
    <p:extLst>
      <p:ext uri="{BB962C8B-B14F-4D97-AF65-F5344CB8AC3E}">
        <p14:creationId xmlns:p14="http://schemas.microsoft.com/office/powerpoint/2010/main" val="3467717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3. Динамика мембран. Подвижность фосфолипидных молекул в мембранах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556792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Режим функционирования мембраны сильно зависит от: </a:t>
            </a:r>
            <a:r>
              <a:rPr lang="ru-RU" dirty="0" err="1" smtClean="0"/>
              <a:t>микровязкости</a:t>
            </a:r>
            <a:r>
              <a:rPr lang="ru-RU" dirty="0" smtClean="0"/>
              <a:t> липидного </a:t>
            </a:r>
            <a:r>
              <a:rPr lang="ru-RU" dirty="0" err="1" smtClean="0"/>
              <a:t>бислоя</a:t>
            </a:r>
            <a:r>
              <a:rPr lang="ru-RU" dirty="0" smtClean="0"/>
              <a:t> и подвижности фосфолипидных молекул в мембране, фазового состояния мембранных липидов. Отклонения биофизических характеристик липидного </a:t>
            </a:r>
            <a:r>
              <a:rPr lang="ru-RU" dirty="0" err="1" smtClean="0"/>
              <a:t>бислоя</a:t>
            </a:r>
            <a:r>
              <a:rPr lang="ru-RU" dirty="0" smtClean="0"/>
              <a:t> от нормы связано с разного рода патологиями. Важную роль в физиологии клетки играют фазовые переходы в биологических мембранах.</a:t>
            </a:r>
          </a:p>
          <a:p>
            <a:pPr algn="just"/>
            <a:r>
              <a:rPr lang="ru-RU" dirty="0" smtClean="0"/>
              <a:t>Липидная фаза биологических мембран при физиологических условиях (температуре, давлении, химическом составе окружающей среды) находится в жидком агрегатном состоянии. Это доказано методами </a:t>
            </a:r>
            <a:r>
              <a:rPr lang="ru-RU" dirty="0" err="1" smtClean="0"/>
              <a:t>флюоресцентного</a:t>
            </a:r>
            <a:r>
              <a:rPr lang="ru-RU" dirty="0" smtClean="0"/>
              <a:t> анализа (с использованием </a:t>
            </a:r>
            <a:r>
              <a:rPr lang="ru-RU" dirty="0" err="1" smtClean="0"/>
              <a:t>флюоресцентных</a:t>
            </a:r>
            <a:r>
              <a:rPr lang="ru-RU" dirty="0" smtClean="0"/>
              <a:t> зондов и меток), электронного парамагнитного резонанса (ЭПР), с использованием спиновых зондов и меток, и ядерного магнитного резонанса (ЯМР).</a:t>
            </a:r>
          </a:p>
          <a:p>
            <a:pPr algn="just"/>
            <a:r>
              <a:rPr lang="ru-RU" dirty="0" smtClean="0"/>
              <a:t>В нормальном состоянии мембрана не флюоресцирует. Чтобы провести исследования мембраны </a:t>
            </a:r>
            <a:r>
              <a:rPr lang="ru-RU" dirty="0" err="1" smtClean="0"/>
              <a:t>флюоресцентным</a:t>
            </a:r>
            <a:r>
              <a:rPr lang="ru-RU" dirty="0" smtClean="0"/>
              <a:t> методом, надо вводить в мембрану молекулы или молекулярные группы, способные к флюоресценции. В качестве </a:t>
            </a:r>
            <a:r>
              <a:rPr lang="ru-RU" dirty="0" err="1" smtClean="0"/>
              <a:t>флюоресцентных</a:t>
            </a:r>
            <a:r>
              <a:rPr lang="ru-RU" dirty="0" smtClean="0"/>
              <a:t> зондов используются: ДМХ - </a:t>
            </a:r>
            <a:r>
              <a:rPr lang="ru-RU" dirty="0" err="1" smtClean="0"/>
              <a:t>диметиламинохалкон</a:t>
            </a:r>
            <a:r>
              <a:rPr lang="ru-RU" dirty="0" smtClean="0"/>
              <a:t>; МБА - 3-метоксибензантрон; АНС - 1-анилин-нафталин-сульфонат и др. (рис. 1.5).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5512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image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895855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34288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Флюоресцентный</a:t>
            </a:r>
            <a:r>
              <a:rPr lang="ru-RU" dirty="0" smtClean="0"/>
              <a:t> анализ дает возможность исследовать подвижность фосфолипидных молекул в мембране, оценить вязкость липидной фазы мембраны (так называемую </a:t>
            </a:r>
            <a:r>
              <a:rPr lang="ru-RU" dirty="0" err="1" smtClean="0"/>
              <a:t>микровязкость</a:t>
            </a:r>
            <a:r>
              <a:rPr lang="ru-RU" dirty="0" smtClean="0"/>
              <a:t> мембран). </a:t>
            </a:r>
            <a:r>
              <a:rPr lang="ru-RU" dirty="0" err="1" smtClean="0"/>
              <a:t>Микровязкость</a:t>
            </a:r>
            <a:r>
              <a:rPr lang="ru-RU" dirty="0" smtClean="0"/>
              <a:t> мембраны можно оценить по изменениям спектров флюоресценции, а также по степени поляризации Р </a:t>
            </a:r>
            <a:r>
              <a:rPr lang="ru-RU" dirty="0" err="1" smtClean="0"/>
              <a:t>флюоресцентного</a:t>
            </a:r>
            <a:r>
              <a:rPr lang="ru-RU" dirty="0" smtClean="0"/>
              <a:t> излучения при освещении мембраны поляризованным светом. Связь степени поляризации Р и </a:t>
            </a:r>
            <a:r>
              <a:rPr lang="ru-RU" dirty="0" err="1" smtClean="0"/>
              <a:t>микровязкости</a:t>
            </a:r>
            <a:r>
              <a:rPr lang="ru-RU" dirty="0" smtClean="0"/>
              <a:t> мембраны </a:t>
            </a:r>
            <a:r>
              <a:rPr lang="el-GR" dirty="0" smtClean="0"/>
              <a:t>η</a:t>
            </a:r>
            <a:r>
              <a:rPr lang="ru-RU" dirty="0" smtClean="0"/>
              <a:t> выражается формулой </a:t>
            </a:r>
            <a:r>
              <a:rPr lang="ru-RU" dirty="0" err="1" smtClean="0"/>
              <a:t>Перрена</a:t>
            </a:r>
            <a:r>
              <a:rPr lang="ru-RU" dirty="0" smtClean="0"/>
              <a:t> и Яблонского:</a:t>
            </a:r>
            <a:endParaRPr lang="ru-RU" dirty="0"/>
          </a:p>
        </p:txBody>
      </p:sp>
      <p:pic>
        <p:nvPicPr>
          <p:cNvPr id="10242" name="Picture 2" descr="image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587" y="2636912"/>
            <a:ext cx="4496826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1520" y="3933056"/>
            <a:ext cx="8640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где Р0 - степень поляризации света на неподвижных молекулах, R = 8,31 Дж / (</a:t>
            </a:r>
            <a:r>
              <a:rPr lang="ru-RU" dirty="0" err="1" smtClean="0"/>
              <a:t>К·моль</a:t>
            </a:r>
            <a:r>
              <a:rPr lang="ru-RU" dirty="0" smtClean="0"/>
              <a:t>) - универсальная газовая постоянная, Т [К] - температура, V - молярный объем флюоресцирующих молекул, </a:t>
            </a:r>
            <a:r>
              <a:rPr lang="el-GR" dirty="0" smtClean="0"/>
              <a:t>τ</a:t>
            </a:r>
            <a:r>
              <a:rPr lang="ru-RU" dirty="0" smtClean="0"/>
              <a:t>- время жизни возбужденного состояния.</a:t>
            </a:r>
          </a:p>
          <a:p>
            <a:pPr algn="just"/>
            <a:r>
              <a:rPr lang="ru-RU" dirty="0" smtClean="0"/>
              <a:t>Наиболее полные сведения об агрегатном состоянии липидных </a:t>
            </a:r>
            <a:r>
              <a:rPr lang="ru-RU" dirty="0" err="1" smtClean="0"/>
              <a:t>бислоев</a:t>
            </a:r>
            <a:r>
              <a:rPr lang="ru-RU" dirty="0" smtClean="0"/>
              <a:t> дают методы радиоспектроскопии ЭПР и ЯМР.</a:t>
            </a:r>
          </a:p>
          <a:p>
            <a:pPr algn="just"/>
            <a:r>
              <a:rPr lang="ru-RU" dirty="0" smtClean="0"/>
              <a:t>Электронный парамагнитный резонанс - это явление резкого возрастания поглощения энергии электромагнитной волны системой парамагнитных частиц (электронов с некомпенсированными спинами), помещенных во внешнее магнитное поле, при резонансной частоте волны </a:t>
            </a:r>
            <a:r>
              <a:rPr lang="el-GR" dirty="0" smtClean="0"/>
              <a:t>ν</a:t>
            </a:r>
            <a:r>
              <a:rPr lang="ru-RU" baseline="-25000" dirty="0" smtClean="0"/>
              <a:t>рез</a:t>
            </a:r>
            <a:r>
              <a:rPr lang="ru-RU" dirty="0" smtClean="0"/>
              <a:t>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99664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3245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Резонансное значение частоты</a:t>
            </a:r>
            <a:endParaRPr lang="ru-RU" dirty="0"/>
          </a:p>
        </p:txBody>
      </p:sp>
      <p:pic>
        <p:nvPicPr>
          <p:cNvPr id="11266" name="Picture 2" descr="image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29980"/>
            <a:ext cx="2525538" cy="1070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51520" y="1859340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где В - индукция магнитного поля, h - постоянная Планка, g - гидромагнитное отношение, или g-фактор, зависящий от природы парамагнитных частиц. Для свободного электрона g ≈ 2. Магнетон Бора </a:t>
            </a:r>
            <a:r>
              <a:rPr lang="el-GR" dirty="0" smtClean="0"/>
              <a:t>β</a:t>
            </a:r>
            <a:r>
              <a:rPr lang="ru-RU" dirty="0" smtClean="0"/>
              <a:t> = 0,927·10</a:t>
            </a:r>
            <a:r>
              <a:rPr lang="ru-RU" baseline="30000" dirty="0" smtClean="0"/>
              <a:t>-23</a:t>
            </a:r>
            <a:r>
              <a:rPr lang="ru-RU" dirty="0" smtClean="0"/>
              <a:t> Дж/Тл. Практически удобнее оставлять частоту </a:t>
            </a:r>
            <a:r>
              <a:rPr lang="el-GR" dirty="0" smtClean="0"/>
              <a:t>ν</a:t>
            </a:r>
            <a:r>
              <a:rPr lang="ru-RU" dirty="0" smtClean="0"/>
              <a:t> электромагнитной волны постоянной, а медленно менять индукцию магнитного поля В. Резонансное поглощение энергии будет наблюдаться при 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815916" y="3429000"/>
                <a:ext cx="1224136" cy="5309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 smtClean="0"/>
                  <a:t>B</a:t>
                </a:r>
                <a:r>
                  <a:rPr lang="ru-RU" b="0" baseline="-25000" dirty="0" smtClean="0"/>
                  <a:t>рез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/>
                          </a:rPr>
                          <m:t>ν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dirty="0" smtClean="0"/>
                          <m:t>g</m:t>
                        </m:r>
                        <m:r>
                          <m:rPr>
                            <m:sty m:val="p"/>
                          </m:rPr>
                          <a:rPr lang="el-GR" i="1" dirty="0" smtClean="0"/>
                          <m:t>β</m:t>
                        </m:r>
                      </m:den>
                    </m:f>
                    <m:r>
                      <a:rPr lang="ru-RU" b="0" i="1" smtClean="0">
                        <a:latin typeface="Cambria Math"/>
                      </a:rPr>
                      <m:t>.</m:t>
                    </m:r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916" y="3429000"/>
                <a:ext cx="1224136" cy="530915"/>
              </a:xfrm>
              <a:prstGeom prst="rect">
                <a:avLst/>
              </a:prstGeom>
              <a:blipFill rotWithShape="1">
                <a:blip r:embed="rId3"/>
                <a:stretch>
                  <a:fillRect l="-4478" b="-45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267" name="Picture 3" descr="image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546" y="3861048"/>
            <a:ext cx="3952875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75020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ЭПР используются частоты электромагнитного поля </a:t>
            </a:r>
            <a:r>
              <a:rPr lang="el-GR" dirty="0" smtClean="0"/>
              <a:t>ν</a:t>
            </a:r>
            <a:r>
              <a:rPr lang="ru-RU" dirty="0" smtClean="0"/>
              <a:t> ~ 10</a:t>
            </a:r>
            <a:r>
              <a:rPr lang="ru-RU" baseline="30000" dirty="0" smtClean="0"/>
              <a:t>10</a:t>
            </a:r>
            <a:r>
              <a:rPr lang="ru-RU" dirty="0" smtClean="0"/>
              <a:t> Гц и индукция В ~ 0,3 Тл.</a:t>
            </a:r>
          </a:p>
          <a:p>
            <a:pPr algn="just"/>
            <a:r>
              <a:rPr lang="ru-RU" dirty="0" smtClean="0"/>
              <a:t>Спектром ЭПР называется зависимость мощности поглощения Р электромагнитной волны от величины магнитной индукции В.</a:t>
            </a:r>
          </a:p>
          <a:p>
            <a:pPr algn="just"/>
            <a:r>
              <a:rPr lang="ru-RU" dirty="0" smtClean="0"/>
              <a:t>Чем сильнее взаимодействие между атомами и молекулами образца, тем спектры ЭПР шире. Чем слабее взаимодействие между частицами (больше подвижность молекул), тем уже спектры ЭПР (рис. 1.6). По ширине спектров ЭПР можно судить о подвижности молекул вещества.</a:t>
            </a:r>
          </a:p>
          <a:p>
            <a:pPr algn="just"/>
            <a:r>
              <a:rPr lang="ru-RU" dirty="0" smtClean="0"/>
              <a:t>Так как молекулы фосфолипидов диамагнитны, для ЭПР- исследований </a:t>
            </a:r>
            <a:r>
              <a:rPr lang="ru-RU" dirty="0" err="1" smtClean="0"/>
              <a:t>биомембран</a:t>
            </a:r>
            <a:r>
              <a:rPr lang="ru-RU" dirty="0" smtClean="0"/>
              <a:t> используются спин-зонды и спин- метки - молекулы или молекулярные группы с неспаренными электронами. Формула одного из таких соединений, часто используемого при ЭПР-спектроскопии мембран, дана на рис. 1.7.</a:t>
            </a:r>
          </a:p>
          <a:p>
            <a:pPr algn="just"/>
            <a:endParaRPr lang="ru-RU" dirty="0"/>
          </a:p>
        </p:txBody>
      </p:sp>
      <p:pic>
        <p:nvPicPr>
          <p:cNvPr id="12290" name="Picture 2" descr="image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501008"/>
            <a:ext cx="4176464" cy="3141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47872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74345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Парамагнитные спин-зонды вводятся в липидную мембрану, спектры поглощения спин-зондами электромагнитной волны дают информацию о свойствах липидного окружения, в частности о подвижности липидных молекул в мембране.</a:t>
            </a:r>
          </a:p>
          <a:p>
            <a:pPr algn="just"/>
            <a:r>
              <a:rPr lang="ru-RU" dirty="0" smtClean="0"/>
              <a:t>Несмотря на ценную информацию, которую удалось получить при исследовании биологических объектов методом ЭПР с использованием спиновых зондов, этот метод обладает существенным недостатком - внесение в биологический объект чужеродных молекул-зондов может изменять структуру объекта. От этого недостатка свободен метод ЯМР.</a:t>
            </a:r>
          </a:p>
          <a:p>
            <a:pPr algn="just"/>
            <a:r>
              <a:rPr lang="ru-RU" dirty="0" smtClean="0"/>
              <a:t>Ядерный магнитный резонанс - это явление резкого возрастания поглощения энергии электромагнитной волны системой атомных ядер, обладающих магнитным моментом, помещенных во внешнее магнитное поле, при резонансной частоте волны:</a:t>
            </a:r>
            <a:endParaRPr lang="ru-RU" dirty="0"/>
          </a:p>
        </p:txBody>
      </p:sp>
      <p:pic>
        <p:nvPicPr>
          <p:cNvPr id="13314" name="Picture 2" descr="image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5923" y="3717032"/>
            <a:ext cx="2749396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1520" y="4809619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где </a:t>
            </a:r>
            <a:r>
              <a:rPr lang="ru-RU" dirty="0" err="1" smtClean="0"/>
              <a:t>g</a:t>
            </a:r>
            <a:r>
              <a:rPr lang="ru-RU" baseline="-25000" dirty="0" err="1" smtClean="0"/>
              <a:t>я</a:t>
            </a:r>
            <a:r>
              <a:rPr lang="ru-RU" dirty="0" smtClean="0"/>
              <a:t> - ядерный множитель Ланде, имеющий разные значения для разных парамагнитных ядер, для протона </a:t>
            </a:r>
            <a:r>
              <a:rPr lang="ru-RU" dirty="0" err="1" smtClean="0"/>
              <a:t>g</a:t>
            </a:r>
            <a:r>
              <a:rPr lang="ru-RU" baseline="-25000" dirty="0" err="1" smtClean="0"/>
              <a:t>я</a:t>
            </a:r>
            <a:r>
              <a:rPr lang="ru-RU" dirty="0" smtClean="0"/>
              <a:t> = 5,58; </a:t>
            </a:r>
            <a:r>
              <a:rPr lang="el-GR" dirty="0" smtClean="0"/>
              <a:t>μ</a:t>
            </a:r>
            <a:r>
              <a:rPr lang="ru-RU" baseline="-25000" dirty="0" smtClean="0"/>
              <a:t>я</a:t>
            </a:r>
            <a:r>
              <a:rPr lang="ru-RU" dirty="0" smtClean="0"/>
              <a:t> -ядерный магнетон составляет 1/1836 часть магнетона Бора.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768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1. Основные функции биологических </a:t>
            </a:r>
            <a:r>
              <a:rPr lang="ru-RU" dirty="0" smtClean="0"/>
              <a:t>мембран</a:t>
            </a:r>
          </a:p>
          <a:p>
            <a:pPr algn="just"/>
            <a:r>
              <a:rPr lang="ru-RU" dirty="0" smtClean="0"/>
              <a:t>2. Структура биологических мембран</a:t>
            </a:r>
          </a:p>
          <a:p>
            <a:pPr algn="just"/>
            <a:r>
              <a:rPr lang="ru-RU" dirty="0" smtClean="0"/>
              <a:t>3. Динамика мембран. Подвижность фосфолипидных молекул в мембранах</a:t>
            </a:r>
            <a:endParaRPr lang="ru-RU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2790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/>
              <a:t>Биофизика мембран - важнейший раздел биофизики клет­ки, имеющий большое значение для биологии. Многие жизнен­ные процессы протекают на биологических мембранах. Нару­шение мембранных процессов - причина многих патологий. Лечение также во многих случаях связано с воздействием на функционирование биологических мембран.</a:t>
            </a:r>
          </a:p>
        </p:txBody>
      </p:sp>
    </p:spTree>
    <p:extLst>
      <p:ext uri="{BB962C8B-B14F-4D97-AF65-F5344CB8AC3E}">
        <p14:creationId xmlns:p14="http://schemas.microsoft.com/office/powerpoint/2010/main" val="380520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Основные функции биологических мембран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490008"/>
            <a:ext cx="84249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Элементарная живая система, способная к самостоятельному существованию, развитию и воспроизведению - это живая клетка - основа строения всех животных и растений. Важнейшими условиями существования клетки (и клеточных органелл) являются, с одной стороны, автономность по отношению к окружающей среде (вещество клетки не должно смешиваться с веществом окружения, должна соблюдаться автономность химических реакций в клетке и ее отдельных частях); с другой стороны, связь с окружающей средой (непрерывный, регулируемый обмен веществом и энергией между клеткой и окружающей средой). Живая клетка - открытая система.</a:t>
            </a:r>
          </a:p>
          <a:p>
            <a:pPr algn="just"/>
            <a:r>
              <a:rPr lang="ru-RU" dirty="0" smtClean="0"/>
              <a:t>Единство автономности от окружающей среды и одновременно тесной связи с окружающей средой - необходимое условие функционирования живых организмов на всех уровнях их организации. Поэтому важнейшее условие существования клетки, и, следовательно, жизни - нормальное функционирование биологических мембран.</a:t>
            </a:r>
          </a:p>
          <a:p>
            <a:pPr algn="just"/>
            <a:r>
              <a:rPr lang="ru-RU" dirty="0" smtClean="0"/>
              <a:t>Три основные функции биологических мембран:</a:t>
            </a:r>
          </a:p>
          <a:p>
            <a:pPr algn="just"/>
            <a:r>
              <a:rPr lang="ru-RU" dirty="0" smtClean="0"/>
              <a:t>барьерная - обеспечивает селективный, регулируемый, пассивный и активный обмен веществом с окружающей средой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0649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5904656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Три основные функции биологических мембран:</a:t>
            </a:r>
            <a:br>
              <a:rPr lang="ru-RU" sz="1800" dirty="0" smtClean="0"/>
            </a:br>
            <a:r>
              <a:rPr lang="ru-RU" sz="1800" dirty="0" smtClean="0"/>
              <a:t>барьерная - обеспечивает селективный, регулируемый, пассивный и активный обмен веществом с окружающей средой (селективный - значит, избирательный: одни вещества переносятся через биологическую мембрану, другие - нет; регулируемый - проницаемость мембраны для определенных веществ меняется в зависимости от генома и функционального состояния клетки);</a:t>
            </a:r>
            <a:br>
              <a:rPr lang="ru-RU" sz="1800" dirty="0" smtClean="0"/>
            </a:br>
            <a:r>
              <a:rPr lang="ru-RU" sz="1800" dirty="0" smtClean="0"/>
              <a:t>матричная - обеспечивает определенное взаимное расположение и ориентацию мембранных белков, обеспечивает их оптимальное взаимодействие (например, оптимальное взаимодействие мембранных ферментов);</a:t>
            </a:r>
            <a:br>
              <a:rPr lang="ru-RU" sz="1800" dirty="0" smtClean="0"/>
            </a:br>
            <a:r>
              <a:rPr lang="ru-RU" sz="1800" dirty="0" smtClean="0"/>
              <a:t>механическая - обеспечивает прочность и автономность клетки, внутриклеточных структур.</a:t>
            </a:r>
            <a:br>
              <a:rPr lang="ru-RU" sz="1800" dirty="0" smtClean="0"/>
            </a:br>
            <a:r>
              <a:rPr lang="ru-RU" sz="1800" dirty="0" smtClean="0"/>
              <a:t>Кроме того, биологические мембраны выполняют и другие функции:</a:t>
            </a:r>
            <a:br>
              <a:rPr lang="ru-RU" sz="1800" dirty="0" smtClean="0"/>
            </a:br>
            <a:r>
              <a:rPr lang="ru-RU" sz="1800" dirty="0" smtClean="0"/>
              <a:t>энергетическую - синтез АТФ на внутренних мембранах митохондрий и фотосинтез в мембранах хлоропластов; генерацию и проведение биопотенциалов; рецепторную (механическая, акустическая, обонятельная, зрительная, химическая, </a:t>
            </a:r>
            <a:r>
              <a:rPr lang="ru-RU" sz="1800" dirty="0" err="1" smtClean="0"/>
              <a:t>терморецепция</a:t>
            </a:r>
            <a:r>
              <a:rPr lang="ru-RU" sz="1800" dirty="0" smtClean="0"/>
              <a:t> - мембранные процессы) и многие другие функции.</a:t>
            </a:r>
            <a:br>
              <a:rPr lang="ru-RU" sz="1800" dirty="0" smtClean="0"/>
            </a:br>
            <a:r>
              <a:rPr lang="ru-RU" sz="1800" dirty="0" smtClean="0"/>
              <a:t>Общая площадь всех биологических мембран в организме человека достигает десятков тысяч квадратных метров. Относительно большая совокупная площадь связана с огромной ролью мембран в жизненных процессах.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030034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2. Структура биологических мембран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2798" y="1772816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Первая модель строения биологических мембран была предложена в 1902 г. Было замечено, что через мембраны лучше всего проникают вещества, хорошо растворимые в липидах, и на основании этого было сделано предположение, что биологические мембраны состоят из тонкого слоя фосфолипидов. На самом деле, на поверхности раздела полярной и неполярной среды (например, воды и воздуха) молекулы фосфолипидов образуют мономолекулярный (</a:t>
            </a:r>
            <a:r>
              <a:rPr lang="ru-RU" dirty="0" err="1" smtClean="0"/>
              <a:t>одномолекулярный</a:t>
            </a:r>
            <a:r>
              <a:rPr lang="ru-RU" dirty="0" smtClean="0"/>
              <a:t>) слой. Их полярные “головы” погружены в полярную среду, а неполярные “хвосты” ориентированы в сторону неполярной среды. Поэтому и можно было предположить, что биологические мембраны построены из </a:t>
            </a:r>
            <a:r>
              <a:rPr lang="ru-RU" dirty="0" err="1" smtClean="0"/>
              <a:t>монослоя</a:t>
            </a:r>
            <a:r>
              <a:rPr lang="ru-RU" dirty="0" smtClean="0"/>
              <a:t> липидов.</a:t>
            </a:r>
          </a:p>
          <a:p>
            <a:pPr algn="just"/>
            <a:r>
              <a:rPr lang="ru-RU" dirty="0" smtClean="0"/>
              <a:t>В 1925 г. </a:t>
            </a:r>
            <a:r>
              <a:rPr lang="ru-RU" dirty="0" err="1" smtClean="0"/>
              <a:t>Гортер</a:t>
            </a:r>
            <a:r>
              <a:rPr lang="ru-RU" dirty="0" smtClean="0"/>
              <a:t> и </a:t>
            </a:r>
            <a:r>
              <a:rPr lang="ru-RU" dirty="0" err="1" smtClean="0"/>
              <a:t>Грендел</a:t>
            </a:r>
            <a:r>
              <a:rPr lang="ru-RU" dirty="0" smtClean="0"/>
              <a:t> показали, что площадь </a:t>
            </a:r>
            <a:r>
              <a:rPr lang="ru-RU" dirty="0" err="1" smtClean="0"/>
              <a:t>монослоя</a:t>
            </a:r>
            <a:r>
              <a:rPr lang="ru-RU" dirty="0" smtClean="0"/>
              <a:t> липидов, экстрагированных из мембран эритроцитов, в два раза больше суммарной площади эритроцитов. </a:t>
            </a:r>
            <a:r>
              <a:rPr lang="ru-RU" dirty="0" err="1" smtClean="0"/>
              <a:t>Гортер</a:t>
            </a:r>
            <a:r>
              <a:rPr lang="ru-RU" dirty="0" smtClean="0"/>
              <a:t> и </a:t>
            </a:r>
            <a:r>
              <a:rPr lang="ru-RU" dirty="0" err="1" smtClean="0"/>
              <a:t>Грендел</a:t>
            </a:r>
            <a:r>
              <a:rPr lang="ru-RU" dirty="0" smtClean="0"/>
              <a:t> экстрагировали липиды из </a:t>
            </a:r>
            <a:r>
              <a:rPr lang="ru-RU" dirty="0" err="1" smtClean="0"/>
              <a:t>гемолизированных</a:t>
            </a:r>
            <a:r>
              <a:rPr lang="ru-RU" dirty="0" smtClean="0"/>
              <a:t> эритроцитов ацетоном, затем выпаривали раствор на поверхности воды и измеряли площадь образовавшейся мономолекулярной пленки липидов. На основании результатов этих исследований была высказана идея, что липиды в мембране располагаются в виде бимолекулярного слоя (рис. 1.1).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4803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4" y="908720"/>
            <a:ext cx="8541479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6175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04664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Эту гипотезу подтвердили исследования электрических параметров биологических мембран (</a:t>
            </a:r>
            <a:r>
              <a:rPr lang="ru-RU" dirty="0" err="1" smtClean="0"/>
              <a:t>Коул</a:t>
            </a:r>
            <a:r>
              <a:rPr lang="ru-RU" dirty="0" smtClean="0"/>
              <a:t> и </a:t>
            </a:r>
            <a:r>
              <a:rPr lang="ru-RU" dirty="0" err="1" smtClean="0"/>
              <a:t>Кертис</a:t>
            </a:r>
            <a:r>
              <a:rPr lang="ru-RU" dirty="0" smtClean="0"/>
              <a:t>, 1935 г.): высокое электрическое сопротивление </a:t>
            </a:r>
            <a:r>
              <a:rPr lang="ru-RU" dirty="0" smtClean="0"/>
              <a:t>≈</a:t>
            </a:r>
            <a:r>
              <a:rPr lang="ru-RU" dirty="0" smtClean="0"/>
              <a:t> 10</a:t>
            </a:r>
            <a:r>
              <a:rPr lang="ru-RU" baseline="30000" dirty="0" smtClean="0"/>
              <a:t>7</a:t>
            </a:r>
            <a:r>
              <a:rPr lang="ru-RU" dirty="0" smtClean="0"/>
              <a:t> Ом</a:t>
            </a:r>
            <a:r>
              <a:rPr lang="ru-RU" dirty="0" smtClean="0"/>
              <a:t>·</a:t>
            </a:r>
            <a:r>
              <a:rPr lang="ru-RU" dirty="0" smtClean="0"/>
              <a:t>м</a:t>
            </a:r>
            <a:r>
              <a:rPr lang="ru-RU" baseline="30000" dirty="0" smtClean="0"/>
              <a:t>2</a:t>
            </a:r>
            <a:r>
              <a:rPr lang="ru-RU" dirty="0" smtClean="0"/>
              <a:t> и большая емкость </a:t>
            </a:r>
            <a:r>
              <a:rPr lang="ru-RU" dirty="0" smtClean="0"/>
              <a:t>≈</a:t>
            </a:r>
            <a:r>
              <a:rPr lang="ru-RU" dirty="0" smtClean="0"/>
              <a:t> 0,5·10</a:t>
            </a:r>
            <a:r>
              <a:rPr lang="ru-RU" baseline="30000" dirty="0" smtClean="0"/>
              <a:t>-2</a:t>
            </a:r>
            <a:r>
              <a:rPr lang="ru-RU" dirty="0" smtClean="0"/>
              <a:t> Ф/м</a:t>
            </a:r>
            <a:r>
              <a:rPr lang="ru-RU" baseline="30000" dirty="0" smtClean="0"/>
              <a:t>2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Биологическую мембрану можно рассматривать как электрический конденсатор (рис. 1.1), в котором пластинами являются электролиты наружного и внутреннего растворов (внеклеточного и цитоплазмы) с погруженными в них головами липидных молекул. Проводники разделены диэлектрическим слоем, образованным неполярной частью липидных молекул - двойным слоем их хвостов. Липиды - диэлектрики с диэлектрической проницаемостью </a:t>
            </a:r>
            <a:r>
              <a:rPr lang="el-GR" dirty="0" smtClean="0"/>
              <a:t>ε</a:t>
            </a:r>
            <a:r>
              <a:rPr lang="ru-RU" dirty="0" smtClean="0"/>
              <a:t> ≈ 2.</a:t>
            </a:r>
          </a:p>
          <a:p>
            <a:pPr algn="just"/>
            <a:r>
              <a:rPr lang="ru-RU" dirty="0" smtClean="0"/>
              <a:t>Емкость плоского конденсатора</a:t>
            </a:r>
            <a:endParaRPr lang="ru-RU" dirty="0"/>
          </a:p>
        </p:txBody>
      </p:sp>
      <p:pic>
        <p:nvPicPr>
          <p:cNvPr id="4098" name="Picture 2" descr="image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376" y="3429000"/>
            <a:ext cx="2223247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5536" y="4341657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где электрическая постоянная </a:t>
            </a:r>
            <a:r>
              <a:rPr lang="el-GR" dirty="0" smtClean="0"/>
              <a:t>ε</a:t>
            </a:r>
            <a:r>
              <a:rPr lang="ru-RU" baseline="-25000" dirty="0" smtClean="0"/>
              <a:t>0</a:t>
            </a:r>
            <a:r>
              <a:rPr lang="ru-RU" dirty="0" smtClean="0"/>
              <a:t> </a:t>
            </a:r>
            <a:r>
              <a:rPr lang="ru-RU" dirty="0" smtClean="0"/>
              <a:t>= 8,85</a:t>
            </a:r>
            <a:r>
              <a:rPr lang="ru-RU" dirty="0" smtClean="0"/>
              <a:t>·</a:t>
            </a:r>
            <a:r>
              <a:rPr lang="ru-RU" dirty="0" smtClean="0"/>
              <a:t>10</a:t>
            </a:r>
            <a:r>
              <a:rPr lang="ru-RU" baseline="30000" dirty="0" smtClean="0"/>
              <a:t>-12</a:t>
            </a:r>
            <a:r>
              <a:rPr lang="ru-RU" dirty="0" smtClean="0"/>
              <a:t> Ф/м, d - расстояние между пластинами конденсатора, S - площадь пластины.</a:t>
            </a:r>
          </a:p>
          <a:p>
            <a:r>
              <a:rPr lang="ru-RU" dirty="0" smtClean="0"/>
              <a:t>Удельная емкость (на единицу площади)</a:t>
            </a:r>
            <a:endParaRPr lang="ru-RU" dirty="0"/>
          </a:p>
        </p:txBody>
      </p:sp>
      <p:pic>
        <p:nvPicPr>
          <p:cNvPr id="4099" name="Picture 3" descr="imag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1" y="5302714"/>
            <a:ext cx="184620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26759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2619</Words>
  <Application>Microsoft Office PowerPoint</Application>
  <PresentationFormat>Экран (4:3)</PresentationFormat>
  <Paragraphs>65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БИОФИЗИКА</vt:lpstr>
      <vt:lpstr>БИОФИЗИКА МЕМБРАН</vt:lpstr>
      <vt:lpstr>План</vt:lpstr>
      <vt:lpstr>Биофизика мембран - важнейший раздел биофизики клет­ки, имеющий большое значение для биологии. Многие жизнен­ные процессы протекают на биологических мембранах. Нару­шение мембранных процессов - причина многих патологий. Лечение также во многих случаях связано с воздействием на функционирование биологических мембран.</vt:lpstr>
      <vt:lpstr>1. Основные функции биологических мембран</vt:lpstr>
      <vt:lpstr>Три основные функции биологических мембран: барьерная - обеспечивает селективный, регулируемый, пассивный и активный обмен веществом с окружающей средой (селективный - значит, избирательный: одни вещества переносятся через биологическую мембрану, другие - нет; регулируемый - проницаемость мембраны для определенных веществ меняется в зависимости от генома и функционального состояния клетки); матричная - обеспечивает определенное взаимное расположение и ориентацию мембранных белков, обеспечивает их оптимальное взаимодействие (например, оптимальное взаимодействие мембранных ферментов); механическая - обеспечивает прочность и автономность клетки, внутриклеточных структур. Кроме того, биологические мембраны выполняют и другие функции: энергетическую - синтез АТФ на внутренних мембранах митохондрий и фотосинтез в мембранах хлоропластов; генерацию и проведение биопотенциалов; рецепторную (механическая, акустическая, обонятельная, зрительная, химическая, терморецепция - мембранные процессы) и многие другие функции. Общая площадь всех биологических мембран в организме человека достигает десятков тысяч квадратных метров. Относительно большая совокупная площадь связана с огромной ролью мембран в жизненных процессах.  </vt:lpstr>
      <vt:lpstr>2. Структура биологических мембран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 Динамика мембран. Подвижность фосфолипидных молекул в мембранах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БИОФИЗИКА</dc:title>
  <dc:creator>Admin</dc:creator>
  <cp:lastModifiedBy>Admin</cp:lastModifiedBy>
  <cp:revision>9</cp:revision>
  <dcterms:created xsi:type="dcterms:W3CDTF">2022-02-17T11:50:17Z</dcterms:created>
  <dcterms:modified xsi:type="dcterms:W3CDTF">2022-02-17T13:56:15Z</dcterms:modified>
</cp:coreProperties>
</file>